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29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6" r:id="rId12"/>
    <p:sldId id="277" r:id="rId13"/>
    <p:sldId id="267" r:id="rId14"/>
    <p:sldId id="279" r:id="rId15"/>
    <p:sldId id="269" r:id="rId16"/>
    <p:sldId id="273" r:id="rId17"/>
    <p:sldId id="271" r:id="rId18"/>
    <p:sldId id="275" r:id="rId19"/>
    <p:sldId id="274" r:id="rId20"/>
    <p:sldId id="281" r:id="rId21"/>
    <p:sldId id="270" r:id="rId22"/>
    <p:sldId id="280" r:id="rId23"/>
    <p:sldId id="282" r:id="rId24"/>
    <p:sldId id="283" r:id="rId25"/>
    <p:sldId id="286" r:id="rId26"/>
    <p:sldId id="285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5"/>
    <p:restoredTop sz="96959"/>
  </p:normalViewPr>
  <p:slideViewPr>
    <p:cSldViewPr snapToGrid="0" snapToObjects="1">
      <p:cViewPr varScale="1">
        <p:scale>
          <a:sx n="91" d="100"/>
          <a:sy n="91" d="100"/>
        </p:scale>
        <p:origin x="19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5478-14E7-BC40-976F-79632ACE2AA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83164-16A0-2C41-91F1-BE6802CB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6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050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016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045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57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637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4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2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4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5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2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mathematics-behind-basic-feed-forward-neural-network-3-layers-python-from-scratch-df88085c8049" TargetMode="External"/><Relationship Id="rId2" Type="http://schemas.openxmlformats.org/officeDocument/2006/relationships/hyperlink" Target="https://github.com/kiat/BigDataAnalytics/blob/master/Notebooks/Spark-Example-20-Adam-Sgdm-with-Tree-Aggrega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manshuxd.medium.com/activation-functions-sigmoid-relu-leaky-relu-and-softmax-basics-for-neural-networks-and-deep-8d9c70eed91e" TargetMode="External"/><Relationship Id="rId4" Type="http://schemas.openxmlformats.org/officeDocument/2006/relationships/hyperlink" Target="https://towardsdatascience.com/pyspark-neural-network-from-scratch-8a19ebad390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307-4522-D048-B548-F726E7691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Disaster Tweets Classification Using pySpark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31B8B-9A21-BA42-AE7D-39BE9128F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CS777 Term project</a:t>
            </a:r>
          </a:p>
          <a:p>
            <a:r>
              <a:rPr lang="en-US" dirty="0"/>
              <a:t>Maryam Asghari</a:t>
            </a:r>
          </a:p>
        </p:txBody>
      </p:sp>
    </p:spTree>
    <p:extLst>
      <p:ext uri="{BB962C8B-B14F-4D97-AF65-F5344CB8AC3E}">
        <p14:creationId xmlns:p14="http://schemas.microsoft.com/office/powerpoint/2010/main" val="376376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  <a:br>
              <a:rPr lang="en-US" dirty="0"/>
            </a:br>
            <a:r>
              <a:rPr lang="en-US" dirty="0"/>
              <a:t>from scratch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4119445" cy="2283823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Dictionary of top 10k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6831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Using NLTK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lemmatize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02A13-683F-E547-929D-F55912CD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10" y="4465906"/>
            <a:ext cx="6616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of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DC416-40BE-F243-8822-73CD02E4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6" y="760098"/>
            <a:ext cx="4438316" cy="4430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07E7F-A5B0-7C41-92CD-4CDD1ADB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42" y="5289366"/>
            <a:ext cx="4683584" cy="13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7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970-7C7F-154D-BCFD-04475AF4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vs. Non-Disaster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BEBB8-4400-FF45-96BC-ADDD351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64" y="2447094"/>
            <a:ext cx="4103581" cy="419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A0643-1764-B04B-9F4B-E9A24B65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1" y="2447094"/>
            <a:ext cx="4103581" cy="41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4119445" cy="2283823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Logistic regression with Different Gradient Descent Optimizers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SVM with Different Gradient Descent Optimizers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- 3 layers Neural Network with SDG and Adam optimizer</a:t>
            </a:r>
          </a:p>
        </p:txBody>
      </p:sp>
    </p:spTree>
    <p:extLst>
      <p:ext uri="{BB962C8B-B14F-4D97-AF65-F5344CB8AC3E}">
        <p14:creationId xmlns:p14="http://schemas.microsoft.com/office/powerpoint/2010/main" val="1561263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BBC1-434C-EB4D-A11E-BD7187C8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487D-1B92-A14C-B607-0193F1E4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225432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053C6-7AEB-8C49-987B-002E05F3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3" y="2667196"/>
            <a:ext cx="51435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099E3-F423-9344-9A62-0AE98508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2" y="3052398"/>
            <a:ext cx="5016303" cy="2204133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0C8AFD1-36DA-1B4D-B2AE-0F9ED7A18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741546"/>
              </p:ext>
            </p:extLst>
          </p:nvPr>
        </p:nvGraphicFramePr>
        <p:xfrm>
          <a:off x="479007" y="5452698"/>
          <a:ext cx="5420084" cy="1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406770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143505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Dictionary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All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%79.81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%75.50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Disaster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%79.25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%74.86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2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with different Gradient Descent Optimizers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509BF-2A66-1047-ADB3-2B277E91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18" y="2331619"/>
            <a:ext cx="5606234" cy="4526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0B3FB-DB72-4B40-A64F-476FBD42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9" y="2331619"/>
            <a:ext cx="5602789" cy="45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66F6-1544-C14C-8BE1-98D04FD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15F11-A9D4-FA42-8F69-FF560245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5"/>
          <a:stretch/>
        </p:blipFill>
        <p:spPr>
          <a:xfrm>
            <a:off x="768545" y="3643532"/>
            <a:ext cx="5111750" cy="22530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2DA6ED-A45C-C248-A6FB-541EAF814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603500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445E-95AA-E443-B558-819773EA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50" y="2603500"/>
            <a:ext cx="5156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with different Gradient Descent Optimizers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82F9-4201-8F47-9066-8CC9A9A3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87" y="2447778"/>
            <a:ext cx="5241055" cy="4231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7FD36-FC2C-3D45-84C5-A1D491AB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" y="2447778"/>
            <a:ext cx="5241055" cy="42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8193-06AF-2846-8155-FF2BF4F1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SVM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571517-2ED9-D748-ACA8-6CECBCC31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059072"/>
              </p:ext>
            </p:extLst>
          </p:nvPr>
        </p:nvGraphicFramePr>
        <p:xfrm>
          <a:off x="937678" y="2786371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  <a:p>
                      <a:pPr algn="ctr"/>
                      <a:r>
                        <a:rPr lang="en-US" dirty="0"/>
                        <a:t>(216 iter)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%80.01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(%80.15)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%75.92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(%76.08)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%80.08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36622A-7E7D-9B45-BDF7-AED05E933515}"/>
              </a:ext>
            </a:extLst>
          </p:cNvPr>
          <p:cNvSpPr txBox="1">
            <a:spLocks/>
          </p:cNvSpPr>
          <p:nvPr/>
        </p:nvSpPr>
        <p:spPr>
          <a:xfrm>
            <a:off x="1583716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 , 200 iteration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1E66527-367A-9845-8ABA-50781F668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17229"/>
              </p:ext>
            </p:extLst>
          </p:nvPr>
        </p:nvGraphicFramePr>
        <p:xfrm>
          <a:off x="6182583" y="2786371"/>
          <a:ext cx="4851204" cy="2615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%73.53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%69.56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25E532-DA39-E245-B7A9-B66F79881E57}"/>
              </a:ext>
            </a:extLst>
          </p:cNvPr>
          <p:cNvSpPr txBox="1">
            <a:spLocks/>
          </p:cNvSpPr>
          <p:nvPr/>
        </p:nvSpPr>
        <p:spPr>
          <a:xfrm>
            <a:off x="6828621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SVM, 200 iteration</a:t>
            </a:r>
          </a:p>
        </p:txBody>
      </p:sp>
    </p:spTree>
    <p:extLst>
      <p:ext uri="{BB962C8B-B14F-4D97-AF65-F5344CB8AC3E}">
        <p14:creationId xmlns:p14="http://schemas.microsoft.com/office/powerpoint/2010/main" val="331218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4DA91-D2CC-934A-A2DC-9137BE0D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0"/>
          <a:stretch/>
        </p:blipFill>
        <p:spPr>
          <a:xfrm>
            <a:off x="6731809" y="2475913"/>
            <a:ext cx="5037671" cy="2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6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A3D5-1661-2F4A-947A-BCEF7757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layers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A6C5-CED4-B147-A878-084827AE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top words from disaster group</a:t>
            </a:r>
          </a:p>
          <a:p>
            <a:r>
              <a:rPr lang="en-US" dirty="0"/>
              <a:t>Create the TF-IDF</a:t>
            </a:r>
          </a:p>
          <a:p>
            <a:r>
              <a:rPr lang="en-US" dirty="0"/>
              <a:t>Layers : [1000 , 128 , 2]</a:t>
            </a:r>
          </a:p>
          <a:p>
            <a:r>
              <a:rPr lang="en-US" dirty="0"/>
              <a:t>Activation Functions : Leaky ReLU , Sigmoid</a:t>
            </a:r>
          </a:p>
          <a:p>
            <a:r>
              <a:rPr lang="en-US" dirty="0"/>
              <a:t>SSE cost Function</a:t>
            </a:r>
          </a:p>
          <a:p>
            <a:r>
              <a:rPr lang="en-US" dirty="0"/>
              <a:t>Optimization :</a:t>
            </a:r>
          </a:p>
          <a:p>
            <a:pPr lvl="1"/>
            <a:r>
              <a:rPr lang="en-US" dirty="0"/>
              <a:t>Stochastic Gradient Descent (SGD)</a:t>
            </a:r>
          </a:p>
          <a:p>
            <a:pPr lvl="1"/>
            <a:r>
              <a:rPr lang="en-US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1553086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8965-6725-2A48-B248-FFD71D95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layers Neural Network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F73FB6-AB68-C346-A354-0C44EE3C8735}"/>
              </a:ext>
            </a:extLst>
          </p:cNvPr>
          <p:cNvSpPr/>
          <p:nvPr/>
        </p:nvSpPr>
        <p:spPr>
          <a:xfrm>
            <a:off x="1154953" y="2827606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DF3F98-4DE0-C841-A17B-5D560A6F186E}"/>
              </a:ext>
            </a:extLst>
          </p:cNvPr>
          <p:cNvSpPr/>
          <p:nvPr/>
        </p:nvSpPr>
        <p:spPr>
          <a:xfrm>
            <a:off x="1154953" y="3261359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62C873-0365-8841-9D1F-FDADC2FFE45A}"/>
              </a:ext>
            </a:extLst>
          </p:cNvPr>
          <p:cNvSpPr/>
          <p:nvPr/>
        </p:nvSpPr>
        <p:spPr>
          <a:xfrm>
            <a:off x="1154953" y="3697456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B6FA-D708-8D4F-B7D1-55EEC4FD6946}"/>
              </a:ext>
            </a:extLst>
          </p:cNvPr>
          <p:cNvSpPr/>
          <p:nvPr/>
        </p:nvSpPr>
        <p:spPr>
          <a:xfrm>
            <a:off x="1154953" y="5481710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FCD9F0-C75E-C441-B2F9-877250237B88}"/>
              </a:ext>
            </a:extLst>
          </p:cNvPr>
          <p:cNvSpPr/>
          <p:nvPr/>
        </p:nvSpPr>
        <p:spPr>
          <a:xfrm>
            <a:off x="2010738" y="3127716"/>
            <a:ext cx="25181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7E0B86-579B-E54D-BB4E-89463C42823A}"/>
              </a:ext>
            </a:extLst>
          </p:cNvPr>
          <p:cNvSpPr/>
          <p:nvPr/>
        </p:nvSpPr>
        <p:spPr>
          <a:xfrm>
            <a:off x="2010738" y="3563813"/>
            <a:ext cx="251816" cy="26728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DA4287-18E0-F947-AD59-C665EE219B94}"/>
              </a:ext>
            </a:extLst>
          </p:cNvPr>
          <p:cNvSpPr/>
          <p:nvPr/>
        </p:nvSpPr>
        <p:spPr>
          <a:xfrm>
            <a:off x="2010738" y="5094847"/>
            <a:ext cx="25181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7A29DA-365B-B449-9E71-623251B5487B}"/>
              </a:ext>
            </a:extLst>
          </p:cNvPr>
          <p:cNvSpPr/>
          <p:nvPr/>
        </p:nvSpPr>
        <p:spPr>
          <a:xfrm>
            <a:off x="2857847" y="3955361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6779D2-F258-0741-87D8-CAD136C7891B}"/>
              </a:ext>
            </a:extLst>
          </p:cNvPr>
          <p:cNvSpPr/>
          <p:nvPr/>
        </p:nvSpPr>
        <p:spPr>
          <a:xfrm>
            <a:off x="2861834" y="4370361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8291-E78D-5C46-9F34-1631205C6EA7}"/>
              </a:ext>
            </a:extLst>
          </p:cNvPr>
          <p:cNvSpPr txBox="1"/>
          <p:nvPr/>
        </p:nvSpPr>
        <p:spPr>
          <a:xfrm>
            <a:off x="886965" y="6006905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BB241-59A2-C844-8E11-920BECCE17FD}"/>
              </a:ext>
            </a:extLst>
          </p:cNvPr>
          <p:cNvSpPr txBox="1"/>
          <p:nvPr/>
        </p:nvSpPr>
        <p:spPr>
          <a:xfrm>
            <a:off x="1868658" y="5481710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D5EE16-9CEA-E84D-B508-42FBD4FEC4AD}"/>
              </a:ext>
            </a:extLst>
          </p:cNvPr>
          <p:cNvSpPr txBox="1"/>
          <p:nvPr/>
        </p:nvSpPr>
        <p:spPr>
          <a:xfrm>
            <a:off x="2857847" y="4785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BC89-12C5-5C41-8650-BA667D86706E}"/>
              </a:ext>
            </a:extLst>
          </p:cNvPr>
          <p:cNvSpPr txBox="1"/>
          <p:nvPr/>
        </p:nvSpPr>
        <p:spPr>
          <a:xfrm>
            <a:off x="1154953" y="4107880"/>
            <a:ext cx="78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C11AA-EC28-D54C-8B44-AE47163BA09E}"/>
              </a:ext>
            </a:extLst>
          </p:cNvPr>
          <p:cNvSpPr txBox="1"/>
          <p:nvPr/>
        </p:nvSpPr>
        <p:spPr>
          <a:xfrm>
            <a:off x="2010738" y="3831099"/>
            <a:ext cx="78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38CC30-31F2-1A47-89D3-95442BFBAAD7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1406769" y="2961249"/>
            <a:ext cx="603969" cy="30011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31597F-BA15-8443-A752-76FF3356914C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1406769" y="3261359"/>
            <a:ext cx="603969" cy="13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775C48-6F7B-3E41-9C75-3694B42450AA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1406769" y="3261359"/>
            <a:ext cx="603969" cy="56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1FA059-0C5B-5F48-8976-A4CFF2306EE9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1406769" y="3261359"/>
            <a:ext cx="603969" cy="2353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8C0A8B-0207-BE43-8D22-8D6464FA5762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1406769" y="2961249"/>
            <a:ext cx="603969" cy="73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C25AD2-9301-6D41-BAF2-C9842E08C5C1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1406769" y="3395002"/>
            <a:ext cx="603969" cy="30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3B1326-5517-D54D-955B-144D48DA5ACE}"/>
              </a:ext>
            </a:extLst>
          </p:cNvPr>
          <p:cNvCxnSpPr/>
          <p:nvPr/>
        </p:nvCxnSpPr>
        <p:spPr>
          <a:xfrm flipV="1">
            <a:off x="1406769" y="3684620"/>
            <a:ext cx="535975" cy="10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C595EE-D391-6F46-801D-E0D88F4EB249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flipV="1">
            <a:off x="1406769" y="5228490"/>
            <a:ext cx="603969" cy="38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51D414-52D5-964D-8BE3-936790187CB5}"/>
              </a:ext>
            </a:extLst>
          </p:cNvPr>
          <p:cNvCxnSpPr>
            <a:endCxn id="18" idx="2"/>
          </p:cNvCxnSpPr>
          <p:nvPr/>
        </p:nvCxnSpPr>
        <p:spPr>
          <a:xfrm>
            <a:off x="1406769" y="3755512"/>
            <a:ext cx="603969" cy="147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935486-81FE-544B-93B6-F88199552735}"/>
              </a:ext>
            </a:extLst>
          </p:cNvPr>
          <p:cNvCxnSpPr>
            <a:stCxn id="13" idx="6"/>
          </p:cNvCxnSpPr>
          <p:nvPr/>
        </p:nvCxnSpPr>
        <p:spPr>
          <a:xfrm>
            <a:off x="1406769" y="3395002"/>
            <a:ext cx="595293" cy="183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2113A9-855B-5644-A210-6310B6977C68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1406769" y="2961249"/>
            <a:ext cx="603969" cy="226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42C660-675E-C544-AF80-D30CC31484BB}"/>
              </a:ext>
            </a:extLst>
          </p:cNvPr>
          <p:cNvCxnSpPr>
            <a:stCxn id="16" idx="6"/>
          </p:cNvCxnSpPr>
          <p:nvPr/>
        </p:nvCxnSpPr>
        <p:spPr>
          <a:xfrm>
            <a:off x="2262554" y="3261359"/>
            <a:ext cx="595293" cy="82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ACEFDB-D5DA-474E-AA8C-02FD520A4CFA}"/>
              </a:ext>
            </a:extLst>
          </p:cNvPr>
          <p:cNvCxnSpPr>
            <a:stCxn id="17" idx="6"/>
          </p:cNvCxnSpPr>
          <p:nvPr/>
        </p:nvCxnSpPr>
        <p:spPr>
          <a:xfrm>
            <a:off x="2262554" y="3697456"/>
            <a:ext cx="595293" cy="41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6DD907-006E-E54D-90FC-2576CAE27BF1}"/>
              </a:ext>
            </a:extLst>
          </p:cNvPr>
          <p:cNvCxnSpPr>
            <a:stCxn id="18" idx="6"/>
          </p:cNvCxnSpPr>
          <p:nvPr/>
        </p:nvCxnSpPr>
        <p:spPr>
          <a:xfrm flipV="1">
            <a:off x="2262554" y="4105361"/>
            <a:ext cx="595293" cy="112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66AD80-73AB-5F40-ADA8-A83C15132128}"/>
              </a:ext>
            </a:extLst>
          </p:cNvPr>
          <p:cNvCxnSpPr>
            <a:stCxn id="16" idx="5"/>
            <a:endCxn id="25" idx="3"/>
          </p:cNvCxnSpPr>
          <p:nvPr/>
        </p:nvCxnSpPr>
        <p:spPr>
          <a:xfrm>
            <a:off x="2225676" y="3355859"/>
            <a:ext cx="572853" cy="107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9BF373-EEF4-B742-B589-42D0AC875603}"/>
              </a:ext>
            </a:extLst>
          </p:cNvPr>
          <p:cNvCxnSpPr>
            <a:stCxn id="18" idx="7"/>
            <a:endCxn id="20" idx="2"/>
          </p:cNvCxnSpPr>
          <p:nvPr/>
        </p:nvCxnSpPr>
        <p:spPr>
          <a:xfrm flipV="1">
            <a:off x="2225676" y="4504004"/>
            <a:ext cx="636158" cy="62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36A051-1B02-EC45-A01F-FA2ED70A333F}"/>
              </a:ext>
            </a:extLst>
          </p:cNvPr>
          <p:cNvCxnSpPr>
            <a:stCxn id="17" idx="6"/>
            <a:endCxn id="25" idx="3"/>
          </p:cNvCxnSpPr>
          <p:nvPr/>
        </p:nvCxnSpPr>
        <p:spPr>
          <a:xfrm>
            <a:off x="2262554" y="3697456"/>
            <a:ext cx="535975" cy="733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C9A743A-B0B6-7B45-886F-995B185875C6}"/>
              </a:ext>
            </a:extLst>
          </p:cNvPr>
          <p:cNvSpPr txBox="1"/>
          <p:nvPr/>
        </p:nvSpPr>
        <p:spPr>
          <a:xfrm>
            <a:off x="2821273" y="3504113"/>
            <a:ext cx="41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4BACD3-9BCE-BC40-BA24-9BB4DE8E01E4}"/>
              </a:ext>
            </a:extLst>
          </p:cNvPr>
          <p:cNvSpPr txBox="1"/>
          <p:nvPr/>
        </p:nvSpPr>
        <p:spPr>
          <a:xfrm>
            <a:off x="1100084" y="2421875"/>
            <a:ext cx="39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BBB044-60AE-4241-A7F5-7CE0D3A050B7}"/>
              </a:ext>
            </a:extLst>
          </p:cNvPr>
          <p:cNvSpPr txBox="1"/>
          <p:nvPr/>
        </p:nvSpPr>
        <p:spPr>
          <a:xfrm>
            <a:off x="1962760" y="2699183"/>
            <a:ext cx="41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5375714-9DEB-AC44-A4DF-CA5A6435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90" y="2273938"/>
            <a:ext cx="3995615" cy="44361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654927-4F69-784C-956C-3A03ABB89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"/>
          <a:stretch/>
        </p:blipFill>
        <p:spPr>
          <a:xfrm>
            <a:off x="8155237" y="2267508"/>
            <a:ext cx="3322269" cy="45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1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9D72-D5EF-6B40-9CE7-21273D42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SGD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0EE8-D264-874C-AF10-E1DE83C4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334" y="2750558"/>
            <a:ext cx="51562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EAA99-BA24-6445-BEA2-E7BA94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29" y="2816354"/>
            <a:ext cx="1799136" cy="228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B0165-1C73-AC4D-80D1-88517D68A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97" y="5168345"/>
            <a:ext cx="3760601" cy="1261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9342B-DBCA-6844-896E-744C3C898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28" y="2816354"/>
            <a:ext cx="289834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3C9B-802E-A943-ADA9-A1303317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Adam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ACB71-7A23-104C-90B2-A3A0CCEB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8" y="2212568"/>
            <a:ext cx="3903879" cy="464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82914-08C3-D646-B97E-D4329E10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60" y="2711059"/>
            <a:ext cx="5143500" cy="351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03819-9067-D34D-96EE-0B69B6C3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55" y="2711059"/>
            <a:ext cx="3437995" cy="33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3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vs. Adam Optimizers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5EBB1-E206-764D-8BED-FE07F4BD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40" y="2523570"/>
            <a:ext cx="5053037" cy="40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B1E6-71B4-3849-AEED-494314FB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7562-0BD6-E449-9B29-527D2A753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Neural network and add more layers</a:t>
            </a:r>
          </a:p>
          <a:p>
            <a:r>
              <a:rPr lang="en-US" dirty="0"/>
              <a:t>Using tree aggregate instead of RDD</a:t>
            </a:r>
          </a:p>
          <a:p>
            <a:r>
              <a:rPr lang="en-US" dirty="0"/>
              <a:t>Trying other cost functions</a:t>
            </a:r>
          </a:p>
          <a:p>
            <a:r>
              <a:rPr lang="en-US" dirty="0"/>
              <a:t>Adding Regulation</a:t>
            </a:r>
          </a:p>
          <a:p>
            <a:r>
              <a:rPr lang="en-US" dirty="0"/>
              <a:t>Trying other optimization methods</a:t>
            </a:r>
          </a:p>
          <a:p>
            <a:r>
              <a:rPr lang="en-US" dirty="0"/>
              <a:t>Trying different parameters to improve accuracy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48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11B2-CE60-414D-B8E9-9DF4D534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D694-CB07-8F4D-A588-BA1F4B3BD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86380"/>
            <a:ext cx="8761412" cy="34163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https://www.kaggle.com/c/nlp-getting-started 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https://spark.apache.org/docs/latest/api/python/index.html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https://github.com/kiat/BigDataAnalytics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https://github.com/kiat/BigDataAnalytics/blob/master/Notebooks/Spark-Example-20-Adam-Sgdm-with-Tree-Aggregate.ipynb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https://medium.com/swlh/mathematics-behind-basic-feed-forward-neural-network-3-layers-python-from-scratch-df88085c8049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https://towardsdatascience.com/pyspark-neural-network-from-scratch-8a19ebad3904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https://himanshuxd.medium.com/activation-functions-sigmoid-relu-leaky-relu-and-softmax-basics-for-neural-networks-and-deep-8d9c70eed91e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1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BDDD-B41B-6949-8374-D63CB294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AC7AA-AFC3-8947-B086-C10CD2F46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0745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46F-E558-D646-B2A4-38CF214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8BEA-9FA7-884E-B3D6-6DD46A46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6" y="2603500"/>
            <a:ext cx="924106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Columns</a:t>
            </a:r>
          </a:p>
          <a:p>
            <a:r>
              <a:rPr lang="en-US" dirty="0"/>
              <a:t>id - a unique identifier for each tweet</a:t>
            </a:r>
          </a:p>
          <a:p>
            <a:r>
              <a:rPr lang="en-US" dirty="0"/>
              <a:t>text - the text of the tweet</a:t>
            </a:r>
          </a:p>
          <a:p>
            <a:r>
              <a:rPr lang="en-US" dirty="0"/>
              <a:t>location - the location the tweet was sent from (may be blank)</a:t>
            </a:r>
          </a:p>
          <a:p>
            <a:r>
              <a:rPr lang="en-US" dirty="0"/>
              <a:t>keyword - a particular keyword from the tweet (may be blank)</a:t>
            </a:r>
          </a:p>
          <a:p>
            <a:r>
              <a:rPr lang="en-US" dirty="0"/>
              <a:t>target - in </a:t>
            </a:r>
            <a:r>
              <a:rPr lang="en-US" dirty="0" err="1"/>
              <a:t>train.csv</a:t>
            </a:r>
            <a:r>
              <a:rPr lang="en-US" dirty="0"/>
              <a:t> only, this denotes whether a tweet is about a real disaster (1) or not (0)</a:t>
            </a:r>
          </a:p>
          <a:p>
            <a:r>
              <a:rPr lang="en-US" dirty="0"/>
              <a:t>Source : https://</a:t>
            </a:r>
            <a:r>
              <a:rPr lang="en-US" dirty="0" err="1"/>
              <a:t>www.kaggle.com</a:t>
            </a:r>
            <a:r>
              <a:rPr lang="en-US" dirty="0"/>
              <a:t>/c/</a:t>
            </a:r>
            <a:r>
              <a:rPr lang="en-US" dirty="0" err="1"/>
              <a:t>nlp</a:t>
            </a:r>
            <a:r>
              <a:rPr lang="en-US" dirty="0"/>
              <a:t>-getting-started/data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63007-FA7B-0343-A853-51B7E146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89" y="2445754"/>
            <a:ext cx="5523914" cy="15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and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2331-CCF1-3342-9D24-AD197334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0" y="2039815"/>
            <a:ext cx="4353487" cy="4818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8382F-7C59-2347-BEE7-E592DA06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49" y="2039814"/>
            <a:ext cx="4380905" cy="48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C0241-9115-1947-A150-6B292B21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234" y="1195753"/>
            <a:ext cx="3296268" cy="55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UDF and Libraries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A7CA7-FFEA-7D46-8C26-FDF402A4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53" y="4546600"/>
            <a:ext cx="3200400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04B8D-1019-474C-BDE6-1881FBBA582C}"/>
              </a:ext>
            </a:extLst>
          </p:cNvPr>
          <p:cNvSpPr txBox="1"/>
          <p:nvPr/>
        </p:nvSpPr>
        <p:spPr>
          <a:xfrm>
            <a:off x="4076227" y="5962595"/>
            <a:ext cx="44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word count in each group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DF7F3-84CE-5E4B-8F07-00F0E49B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05" y="1680632"/>
            <a:ext cx="2833205" cy="50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br>
              <a:rPr lang="en-US" dirty="0"/>
            </a:br>
            <a:r>
              <a:rPr lang="en-US" dirty="0"/>
              <a:t>Using ml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SVM 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Decision Tree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GBT - Gradient Boosted Tree</a:t>
            </a:r>
          </a:p>
        </p:txBody>
      </p:sp>
    </p:spTree>
    <p:extLst>
      <p:ext uri="{BB962C8B-B14F-4D97-AF65-F5344CB8AC3E}">
        <p14:creationId xmlns:p14="http://schemas.microsoft.com/office/powerpoint/2010/main" val="32961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4B55-7C76-1D40-AB90-F7E36A0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Pyspark Libraries for Classification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DC326F-B4EA-4B40-B22C-392D73EC0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892774"/>
              </p:ext>
            </p:extLst>
          </p:nvPr>
        </p:nvGraphicFramePr>
        <p:xfrm>
          <a:off x="801858" y="2912990"/>
          <a:ext cx="10607044" cy="25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6425">
                  <a:extLst>
                    <a:ext uri="{9D8B030D-6E8A-4147-A177-3AD203B41FA5}">
                      <a16:colId xmlns:a16="http://schemas.microsoft.com/office/drawing/2014/main" val="569269130"/>
                    </a:ext>
                  </a:extLst>
                </a:gridCol>
                <a:gridCol w="864159">
                  <a:extLst>
                    <a:ext uri="{9D8B030D-6E8A-4147-A177-3AD203B41FA5}">
                      <a16:colId xmlns:a16="http://schemas.microsoft.com/office/drawing/2014/main" val="2494672952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3072773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Classifier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%79.16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6.698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0.0311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%77.60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44.4904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4.5829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4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%60.62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%49.9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12.4768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00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%62.09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%52.30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64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GBT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%73.45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39.57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4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DAB5-DFA4-6D48-9680-D031A82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regularization parameter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15247C-1300-2D4F-9CBD-88709D2BA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52400"/>
              </p:ext>
            </p:extLst>
          </p:nvPr>
        </p:nvGraphicFramePr>
        <p:xfrm>
          <a:off x="937679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%774.53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%57.65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1DD0854-7210-3047-AE97-EA0559554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45032"/>
              </p:ext>
            </p:extLst>
          </p:nvPr>
        </p:nvGraphicFramePr>
        <p:xfrm>
          <a:off x="6281057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%48.20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4882E3-5466-7B41-B9AB-2CFD04A1E71B}"/>
              </a:ext>
            </a:extLst>
          </p:cNvPr>
          <p:cNvSpPr txBox="1">
            <a:spLocks/>
          </p:cNvSpPr>
          <p:nvPr/>
        </p:nvSpPr>
        <p:spPr>
          <a:xfrm>
            <a:off x="2217465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6B512-A204-2643-8A44-4DEDB96B0B13}"/>
              </a:ext>
            </a:extLst>
          </p:cNvPr>
          <p:cNvSpPr txBox="1">
            <a:spLocks/>
          </p:cNvSpPr>
          <p:nvPr/>
        </p:nvSpPr>
        <p:spPr>
          <a:xfrm>
            <a:off x="7560843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437684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{6A4CF99A-AF96-5B44-A4D4-E6E2061B1854}tf10001076</Template>
  <TotalTime>1586</TotalTime>
  <Words>712</Words>
  <Application>Microsoft Macintosh PowerPoint</Application>
  <PresentationFormat>Widescreen</PresentationFormat>
  <Paragraphs>263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Century Gothic</vt:lpstr>
      <vt:lpstr>Wingdings 3</vt:lpstr>
      <vt:lpstr>Ion Boardroom</vt:lpstr>
      <vt:lpstr>Disaster Tweets Classification Using pySpark</vt:lpstr>
      <vt:lpstr>Dataset</vt:lpstr>
      <vt:lpstr>Dataset</vt:lpstr>
      <vt:lpstr>Character and Words</vt:lpstr>
      <vt:lpstr>Preprocessing</vt:lpstr>
      <vt:lpstr>Using UDF and Libraries</vt:lpstr>
      <vt:lpstr>Classification  Using ml libraries</vt:lpstr>
      <vt:lpstr>Using Pyspark Libraries for Classification </vt:lpstr>
      <vt:lpstr>Different regularization parameter</vt:lpstr>
      <vt:lpstr>Implementations from scratch</vt:lpstr>
      <vt:lpstr>Preprocessing Using NLTK </vt:lpstr>
      <vt:lpstr>Dictionary of words</vt:lpstr>
      <vt:lpstr>Disaster vs. Non-Disaster</vt:lpstr>
      <vt:lpstr>RDD Implementations</vt:lpstr>
      <vt:lpstr>Logistic Regression</vt:lpstr>
      <vt:lpstr>Logistic Regression with different Gradient Descent Optimizers</vt:lpstr>
      <vt:lpstr>SVM</vt:lpstr>
      <vt:lpstr>SVM with different Gradient Descent Optimizers</vt:lpstr>
      <vt:lpstr>Logistic Regression vs. SVM </vt:lpstr>
      <vt:lpstr>3 layers Neural Network</vt:lpstr>
      <vt:lpstr>3 layers Neural Network</vt:lpstr>
      <vt:lpstr>Optimizer SGD</vt:lpstr>
      <vt:lpstr>Optimizer Adam</vt:lpstr>
      <vt:lpstr>SGD vs. Adam Optimizers</vt:lpstr>
      <vt:lpstr>Further study </vt:lpstr>
      <vt:lpstr>References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Tweets Classification Using pySpark</dc:title>
  <dc:creator>Microsoft Office User</dc:creator>
  <cp:lastModifiedBy>Microsoft Office User</cp:lastModifiedBy>
  <cp:revision>35</cp:revision>
  <dcterms:created xsi:type="dcterms:W3CDTF">2021-10-17T18:32:02Z</dcterms:created>
  <dcterms:modified xsi:type="dcterms:W3CDTF">2021-10-19T02:18:44Z</dcterms:modified>
</cp:coreProperties>
</file>